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56" r:id="rId3"/>
    <p:sldId id="282" r:id="rId4"/>
    <p:sldId id="257" r:id="rId5"/>
    <p:sldId id="284" r:id="rId6"/>
    <p:sldId id="283" r:id="rId7"/>
    <p:sldId id="285" r:id="rId8"/>
    <p:sldId id="258" r:id="rId9"/>
    <p:sldId id="259" r:id="rId10"/>
    <p:sldId id="306" r:id="rId11"/>
    <p:sldId id="290" r:id="rId12"/>
    <p:sldId id="289" r:id="rId13"/>
    <p:sldId id="287" r:id="rId14"/>
    <p:sldId id="263" r:id="rId15"/>
    <p:sldId id="265" r:id="rId16"/>
    <p:sldId id="264" r:id="rId17"/>
    <p:sldId id="266" r:id="rId18"/>
    <p:sldId id="269" r:id="rId19"/>
    <p:sldId id="267" r:id="rId20"/>
    <p:sldId id="268" r:id="rId21"/>
    <p:sldId id="270" r:id="rId22"/>
    <p:sldId id="271" r:id="rId23"/>
    <p:sldId id="272" r:id="rId24"/>
    <p:sldId id="273" r:id="rId25"/>
    <p:sldId id="274" r:id="rId26"/>
    <p:sldId id="292" r:id="rId27"/>
    <p:sldId id="303" r:id="rId28"/>
    <p:sldId id="293" r:id="rId29"/>
    <p:sldId id="295" r:id="rId30"/>
    <p:sldId id="296" r:id="rId31"/>
    <p:sldId id="297" r:id="rId32"/>
    <p:sldId id="298" r:id="rId33"/>
    <p:sldId id="299" r:id="rId34"/>
    <p:sldId id="300" r:id="rId35"/>
    <p:sldId id="301" r:id="rId36"/>
    <p:sldId id="305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4000" b="1" i="1" dirty="0" err="1" smtClean="0">
                <a:latin typeface="Calibri" pitchFamily="34" charset="0"/>
                <a:cs typeface="Calibri" pitchFamily="34" charset="0"/>
              </a:rPr>
              <a:t>Икаева</a:t>
            </a:r>
            <a:r>
              <a:rPr lang="ru-RU" sz="4000" b="1" i="1" dirty="0" smtClean="0">
                <a:latin typeface="Calibri" pitchFamily="34" charset="0"/>
                <a:cs typeface="Calibri" pitchFamily="34" charset="0"/>
              </a:rPr>
              <a:t> Марина </a:t>
            </a:r>
          </a:p>
          <a:p>
            <a:pPr>
              <a:buNone/>
            </a:pPr>
            <a:r>
              <a:rPr lang="ru-RU" sz="4000" b="1" i="1" dirty="0" smtClean="0">
                <a:latin typeface="Calibri" pitchFamily="34" charset="0"/>
                <a:cs typeface="Calibri" pitchFamily="34" charset="0"/>
              </a:rPr>
              <a:t>Геннадиевна</a:t>
            </a:r>
          </a:p>
          <a:p>
            <a:pPr>
              <a:buNone/>
            </a:pPr>
            <a:endParaRPr lang="ru-RU" sz="4000" b="1" i="1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ru-RU" sz="4000" b="1" i="1" dirty="0" smtClean="0">
                <a:latin typeface="Calibri" pitchFamily="34" charset="0"/>
                <a:cs typeface="Calibri" pitchFamily="34" charset="0"/>
              </a:rPr>
              <a:t>МКДОУ </a:t>
            </a:r>
            <a:r>
              <a:rPr lang="ru-RU" sz="4000" b="1" i="1" dirty="0" err="1" smtClean="0">
                <a:latin typeface="Calibri" pitchFamily="34" charset="0"/>
                <a:cs typeface="Calibri" pitchFamily="34" charset="0"/>
              </a:rPr>
              <a:t>д</a:t>
            </a:r>
            <a:r>
              <a:rPr lang="ru-RU" sz="4000" b="1" i="1" dirty="0" smtClean="0">
                <a:latin typeface="Calibri" pitchFamily="34" charset="0"/>
                <a:cs typeface="Calibri" pitchFamily="34" charset="0"/>
              </a:rPr>
              <a:t>/с №7</a:t>
            </a:r>
            <a:endParaRPr lang="ru-RU" sz="4000" b="1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Содержимое 6" descr="SAM_1750.JPG"/>
          <p:cNvPicPr>
            <a:picLocks noGrp="1" noChangeAspect="1"/>
          </p:cNvPicPr>
          <p:nvPr>
            <p:ph sz="half" idx="1"/>
          </p:nvPr>
        </p:nvPicPr>
        <p:blipFill>
          <a:blip r:embed="rId2">
            <a:lum contrast="30000"/>
          </a:blip>
          <a:srcRect l="24056" r="24647"/>
          <a:stretch>
            <a:fillRect/>
          </a:stretch>
        </p:blipFill>
        <p:spPr>
          <a:xfrm>
            <a:off x="500034" y="571480"/>
            <a:ext cx="3881396" cy="57150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9916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Театрально-игровая деятельность как средство развития речи детей дошкольного возраста</a:t>
            </a:r>
            <a:endParaRPr lang="ru-RU" sz="3200" dirty="0">
              <a:solidFill>
                <a:srgbClr val="C00000"/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4" name="Содержимое 3" descr="teatr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480" y="2000240"/>
            <a:ext cx="5648490" cy="4525963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621510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b="1" i="1" dirty="0" smtClean="0">
                <a:solidFill>
                  <a:srgbClr val="FF0000"/>
                </a:solidFill>
              </a:rPr>
              <a:t>	</a:t>
            </a:r>
            <a:r>
              <a:rPr lang="ru-RU" sz="3600" b="1" i="1" dirty="0" smtClean="0">
                <a:solidFill>
                  <a:srgbClr val="FF0000"/>
                </a:solidFill>
              </a:rPr>
              <a:t>Театрализованная игра </a:t>
            </a:r>
            <a:r>
              <a:rPr lang="ru-RU" sz="3600" b="1" i="1" dirty="0" smtClean="0"/>
              <a:t>является одним из самых эффективных средств развития ребенка в дошкольном возрасте, т. к. игра – ведущий вид деятельности детей дошкольного возраста, а театр – один из самых демократичных и доступных видов искусства, который позволяет решать многие актуальные проблемы педагогики и психологии.</a:t>
            </a:r>
            <a:endParaRPr lang="ru-RU" sz="3600" b="1" i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48324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000" b="1" i="1" dirty="0" smtClean="0"/>
              <a:t>   </a:t>
            </a:r>
            <a:r>
              <a:rPr lang="ru-RU" sz="3900" b="1" i="1" dirty="0" smtClean="0"/>
              <a:t>Театрализованная игра помогает решить одну из важнейших задач – </a:t>
            </a:r>
            <a:r>
              <a:rPr lang="ru-RU" sz="3900" b="1" i="1" dirty="0" smtClean="0">
                <a:solidFill>
                  <a:srgbClr val="FF0000"/>
                </a:solidFill>
              </a:rPr>
              <a:t>развитие речи</a:t>
            </a:r>
            <a:r>
              <a:rPr lang="ru-RU" sz="3900" b="1" i="1" dirty="0" smtClean="0"/>
              <a:t>, так как в процессе театрализованной игры незаметно активизируется словарь ребенка, совершенствуется звуковая культура его речи, ее интонационный строй.</a:t>
            </a:r>
            <a:endParaRPr lang="ru-RU" sz="3900" b="1" i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 descr="Рисунок7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-10000" contrast="20000"/>
          </a:blip>
          <a:srcRect t="22917"/>
          <a:stretch>
            <a:fillRect/>
          </a:stretch>
        </p:blipFill>
        <p:spPr>
          <a:xfrm>
            <a:off x="-741364" y="0"/>
            <a:ext cx="11862404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исунок18.jpg"/>
          <p:cNvPicPr>
            <a:picLocks noGrp="1" noChangeAspect="1"/>
          </p:cNvPicPr>
          <p:nvPr>
            <p:ph idx="1"/>
          </p:nvPr>
        </p:nvPicPr>
        <p:blipFill>
          <a:blip r:embed="rId2">
            <a:lum contrast="20000"/>
          </a:blip>
          <a:srcRect l="63" t="19332"/>
          <a:stretch>
            <a:fillRect/>
          </a:stretch>
        </p:blipFill>
        <p:spPr>
          <a:xfrm>
            <a:off x="1500166" y="428604"/>
            <a:ext cx="5857916" cy="607223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5" descr="Рисунок15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-10000" contrast="10000"/>
          </a:blip>
          <a:srcRect t="14583" b="17708"/>
          <a:stretch>
            <a:fillRect/>
          </a:stretch>
        </p:blipFill>
        <p:spPr>
          <a:xfrm>
            <a:off x="1643042" y="500042"/>
            <a:ext cx="6143668" cy="55721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5" descr="Рисунок20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-10000"/>
          </a:blip>
          <a:srcRect l="4448" t="4735"/>
          <a:stretch>
            <a:fillRect/>
          </a:stretch>
        </p:blipFill>
        <p:spPr>
          <a:xfrm>
            <a:off x="928662" y="642918"/>
            <a:ext cx="7358114" cy="53578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исунок16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-10000" contrast="10000"/>
          </a:blip>
          <a:srcRect l="10156" t="9375" r="19531" b="5606"/>
          <a:stretch>
            <a:fillRect/>
          </a:stretch>
        </p:blipFill>
        <p:spPr>
          <a:xfrm>
            <a:off x="1285852" y="928670"/>
            <a:ext cx="6429420" cy="51435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4" descr="IMG_05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428604"/>
            <a:ext cx="7429552" cy="58579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исунок14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-10000" contrast="10000"/>
          </a:blip>
          <a:srcRect l="10156" t="11458" r="6250"/>
          <a:stretch>
            <a:fillRect/>
          </a:stretch>
        </p:blipFill>
        <p:spPr>
          <a:xfrm>
            <a:off x="1285852" y="714356"/>
            <a:ext cx="6929486" cy="521497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Z1OSE-Un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10" y="0"/>
            <a:ext cx="785818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исунок8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-20000" contrast="-10000"/>
          </a:blip>
          <a:srcRect t="4167" r="21094" b="-1"/>
          <a:stretch>
            <a:fillRect/>
          </a:stretch>
        </p:blipFill>
        <p:spPr>
          <a:xfrm>
            <a:off x="1357290" y="642918"/>
            <a:ext cx="6286544" cy="57150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исунок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0166" y="500042"/>
            <a:ext cx="6763343" cy="57150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исунок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662" y="642918"/>
            <a:ext cx="7572428" cy="52864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7" descr="Рисунок10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-10000" contrast="10000"/>
          </a:blip>
          <a:srcRect l="4688" t="18750" r="14062"/>
          <a:stretch>
            <a:fillRect/>
          </a:stretch>
        </p:blipFill>
        <p:spPr>
          <a:xfrm>
            <a:off x="785786" y="857232"/>
            <a:ext cx="7572428" cy="52864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исунок12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-20000" contrast="-10000"/>
          </a:blip>
          <a:srcRect l="10938" t="13541" r="8593"/>
          <a:stretch>
            <a:fillRect/>
          </a:stretch>
        </p:blipFill>
        <p:spPr>
          <a:xfrm>
            <a:off x="1000100" y="285728"/>
            <a:ext cx="7358114" cy="592933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исунок1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-10000" contrast="10000"/>
          </a:blip>
          <a:stretch>
            <a:fillRect/>
          </a:stretch>
        </p:blipFill>
        <p:spPr>
          <a:xfrm>
            <a:off x="214282" y="428604"/>
            <a:ext cx="8786874" cy="578647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20150921_15193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643570" cy="3000372"/>
          </a:xfrm>
        </p:spPr>
      </p:pic>
      <p:pic>
        <p:nvPicPr>
          <p:cNvPr id="6" name="Содержимое 5" descr="20150921_16053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214678" y="3286124"/>
            <a:ext cx="5929322" cy="3571876"/>
          </a:xfrm>
        </p:spPr>
      </p:pic>
      <p:pic>
        <p:nvPicPr>
          <p:cNvPr id="4" name="Содержимое 3" descr="aac6eb8f3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4290"/>
            <a:ext cx="9144000" cy="571504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20150921_15193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643570" cy="3000372"/>
          </a:xfrm>
        </p:spPr>
      </p:pic>
      <p:pic>
        <p:nvPicPr>
          <p:cNvPr id="6" name="Содержимое 5" descr="20150921_16053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214678" y="3286124"/>
            <a:ext cx="5929322" cy="3571876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50921_1513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785794"/>
            <a:ext cx="8046156" cy="4525963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50921_1603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1071546"/>
            <a:ext cx="8046156" cy="4525963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magie_divertimento_hotel_rose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14412" y="0"/>
            <a:ext cx="10079294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50923_0911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1000108"/>
            <a:ext cx="8046156" cy="4525963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50921_1513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857232"/>
            <a:ext cx="8046156" cy="4525963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50921_1520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1142984"/>
            <a:ext cx="8046156" cy="4525963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50921_1520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928670"/>
            <a:ext cx="8046156" cy="4525963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51029_1103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571480"/>
            <a:ext cx="8046156" cy="5554683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50921_1522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40411702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0"/>
            <a:ext cx="8786874" cy="664371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Изображение 08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30000"/>
          </a:blip>
          <a:srcRect l="11838" b="9070"/>
          <a:stretch>
            <a:fillRect/>
          </a:stretch>
        </p:blipFill>
        <p:spPr>
          <a:xfrm>
            <a:off x="785786" y="785794"/>
            <a:ext cx="7500990" cy="54292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Изображение 03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20000"/>
          </a:blip>
          <a:srcRect l="12118" t="5682" b="20133"/>
          <a:stretch>
            <a:fillRect/>
          </a:stretch>
        </p:blipFill>
        <p:spPr>
          <a:xfrm>
            <a:off x="642910" y="500042"/>
            <a:ext cx="7932925" cy="592935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6" descr="PICT089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30000"/>
          </a:blip>
          <a:srcRect l="4644" t="6192" r="19200"/>
          <a:stretch>
            <a:fillRect/>
          </a:stretch>
        </p:blipFill>
        <p:spPr>
          <a:xfrm>
            <a:off x="928662" y="357166"/>
            <a:ext cx="7358113" cy="61436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AM_1717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10000" contrast="20000"/>
          </a:blip>
          <a:srcRect l="17779" t="39899" r="15987"/>
          <a:stretch>
            <a:fillRect/>
          </a:stretch>
        </p:blipFill>
        <p:spPr>
          <a:xfrm>
            <a:off x="-315052" y="0"/>
            <a:ext cx="10199038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ICT095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 contrast="10000"/>
          </a:blip>
          <a:srcRect l="7103" r="4112" b="14766"/>
          <a:stretch>
            <a:fillRect/>
          </a:stretch>
        </p:blipFill>
        <p:spPr>
          <a:xfrm>
            <a:off x="785786" y="642918"/>
            <a:ext cx="8001056" cy="54292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4" descr="20131129_115634.jpg"/>
          <p:cNvPicPr>
            <a:picLocks noGrp="1" noChangeAspect="1"/>
          </p:cNvPicPr>
          <p:nvPr>
            <p:ph idx="1"/>
          </p:nvPr>
        </p:nvPicPr>
        <p:blipFill>
          <a:blip r:embed="rId2"/>
          <a:srcRect l="22773" t="8839" r="8567" b="15398"/>
          <a:stretch>
            <a:fillRect/>
          </a:stretch>
        </p:blipFill>
        <p:spPr>
          <a:xfrm>
            <a:off x="1000100" y="428604"/>
            <a:ext cx="7143800" cy="58579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50</Words>
  <Application>Microsoft Office PowerPoint</Application>
  <PresentationFormat>Экран (4:3)</PresentationFormat>
  <Paragraphs>7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Театрально-игровая деятельность как средство развития речи детей дошкольного возраста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www.PHILka.RU</cp:lastModifiedBy>
  <cp:revision>19</cp:revision>
  <dcterms:created xsi:type="dcterms:W3CDTF">2015-09-23T07:13:23Z</dcterms:created>
  <dcterms:modified xsi:type="dcterms:W3CDTF">2016-04-11T10:47:15Z</dcterms:modified>
</cp:coreProperties>
</file>